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sldIdLst>
    <p:sldId id="256" r:id="rId2"/>
    <p:sldId id="258" r:id="rId3"/>
    <p:sldId id="275" r:id="rId4"/>
    <p:sldId id="259" r:id="rId5"/>
    <p:sldId id="260" r:id="rId6"/>
    <p:sldId id="273" r:id="rId7"/>
    <p:sldId id="274" r:id="rId8"/>
    <p:sldId id="261" r:id="rId9"/>
    <p:sldId id="262" r:id="rId10"/>
    <p:sldId id="263" r:id="rId11"/>
    <p:sldId id="271" r:id="rId12"/>
    <p:sldId id="272" r:id="rId13"/>
    <p:sldId id="265" r:id="rId14"/>
    <p:sldId id="266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73355-C618-4969-AD58-29708C3408BB}" type="datetimeFigureOut">
              <a:rPr lang="fr-FR" smtClean="0"/>
              <a:t>30/06/2020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1D445-7AB9-4247-AF01-01085A2824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66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1D445-7AB9-4247-AF01-01085A2824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7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4A9DF-58D0-4DE2-92FF-015DE63EE0A1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38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E742C-1D22-4358-8BC1-5478FF97336C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76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62A2-43E6-426F-8A26-51C1A2040BE9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198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7274-48ED-4415-983F-2AE9D9385F09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00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D917-70F1-4BD4-8461-083065509DB6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558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F1AC-944F-432B-9DE9-1C6B54913A28}" type="datetime1">
              <a:rPr lang="fr-FR" smtClean="0"/>
              <a:t>30/06/2020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07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36AA-A6DD-400F-A4D7-AF6BC451538A}" type="datetime1">
              <a:rPr lang="fr-FR" smtClean="0"/>
              <a:t>30/06/2020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426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9ABF-F0BF-4481-ACD3-DE7685FCC135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85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AD9BC-F861-4A7C-ABF1-38940DE0EF23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55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D55E-EB5E-4ED9-8003-878E29627F6E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82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DDA1-C8F4-4B26-B884-A14800DE446A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50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31EF3-598C-443D-A678-E63ED2182D67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38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AF20A-BA27-4D5F-B1A4-2E1F1F901A2E}" type="datetime1">
              <a:rPr lang="fr-FR" smtClean="0"/>
              <a:t>30/06/2020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83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AA9C-ED92-4914-91B2-F35EF1AA30B2}" type="datetime1">
              <a:rPr lang="fr-FR" smtClean="0"/>
              <a:t>30/06/2020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74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682D-E047-4ED2-8F14-15EECCADEAFD}" type="datetime1">
              <a:rPr lang="fr-FR" smtClean="0"/>
              <a:t>30/06/2020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57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D525-35EC-45AB-AA3E-C94060BEA468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9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5A9E-DF78-4C92-AB8A-D6E56EDDBA7A}" type="datetime1">
              <a:rPr lang="fr-FR" smtClean="0"/>
              <a:t>30/06/2020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26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293E4E0-5560-4438-8538-F23D6E18AFE4}" type="datetime1">
              <a:rPr lang="fr-FR" smtClean="0"/>
              <a:t>30/06/2020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6DECE8-DC0B-40E2-A421-51D4870DC0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9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0520" y="335280"/>
            <a:ext cx="11414760" cy="4480560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4th Year </a:t>
            </a:r>
            <a:r>
              <a:rPr lang="en-US" sz="6000" b="1" u="sng" dirty="0" err="1"/>
              <a:t>IoT</a:t>
            </a:r>
            <a:r>
              <a:rPr lang="en-US" sz="6000" b="1" u="sng" dirty="0"/>
              <a:t> Project</a:t>
            </a:r>
            <a:br>
              <a:rPr lang="en-US" sz="6000" b="1" u="sng" dirty="0"/>
            </a:br>
            <a:r>
              <a:rPr lang="en-US" sz="6000" b="1" u="sng" dirty="0"/>
              <a:t>Aquarium Monitoring System: HCFF</a:t>
            </a:r>
            <a:br>
              <a:rPr lang="en-US" sz="3200" dirty="0"/>
            </a:b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5379720"/>
            <a:ext cx="9144000" cy="637036"/>
          </a:xfrm>
        </p:spPr>
        <p:txBody>
          <a:bodyPr>
            <a:normAutofit/>
          </a:bodyPr>
          <a:lstStyle/>
          <a:p>
            <a:r>
              <a:rPr lang="fr-FR" sz="2400" i="1" dirty="0">
                <a:solidFill>
                  <a:srgbClr val="FF0000"/>
                </a:solidFill>
              </a:rPr>
              <a:t>Julien Rose, Achille Bayart, Nicolas </a:t>
            </a:r>
            <a:r>
              <a:rPr lang="fr-FR" sz="2400" i="1" dirty="0" err="1">
                <a:solidFill>
                  <a:srgbClr val="FF0000"/>
                </a:solidFill>
              </a:rPr>
              <a:t>Rigaudy</a:t>
            </a:r>
            <a:endParaRPr lang="fr-FR" sz="2400" i="1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502140" y="33528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92D050"/>
                </a:solidFill>
              </a:rPr>
              <a:t>Mettre futur logo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706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tx1"/>
                </a:solidFill>
              </a:rPr>
              <a:t>OpenCv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71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455313"/>
            <a:ext cx="10353762" cy="43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  <a:latin typeface="Arial Narrow" panose="020B0606020202030204" pitchFamily="34" charset="0"/>
              </a:rPr>
              <a:t>Schematisation</a:t>
            </a:r>
            <a:r>
              <a:rPr lang="fr-FR" sz="2800" u="sng" dirty="0">
                <a:solidFill>
                  <a:srgbClr val="00B050"/>
                </a:solidFill>
              </a:rPr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r="16223" b="4003"/>
          <a:stretch/>
        </p:blipFill>
        <p:spPr>
          <a:xfrm>
            <a:off x="913795" y="2136530"/>
            <a:ext cx="2392113" cy="4285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ZoneTexte 4"/>
          <p:cNvSpPr txBox="1"/>
          <p:nvPr/>
        </p:nvSpPr>
        <p:spPr>
          <a:xfrm>
            <a:off x="3898232" y="2342147"/>
            <a:ext cx="3978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Meets</a:t>
            </a:r>
            <a:r>
              <a:rPr lang="fr-FR" b="1" u="sng" dirty="0"/>
              <a:t> the </a:t>
            </a:r>
            <a:r>
              <a:rPr lang="fr-FR" b="1" u="sng" dirty="0" err="1"/>
              <a:t>Needs</a:t>
            </a:r>
            <a:r>
              <a:rPr lang="fr-FR" b="1" u="sng" dirty="0"/>
              <a:t>:</a:t>
            </a:r>
          </a:p>
          <a:p>
            <a:endParaRPr lang="fr-FR" dirty="0"/>
          </a:p>
          <a:p>
            <a:r>
              <a:rPr lang="fr-FR" b="1" dirty="0"/>
              <a:t>FP1</a:t>
            </a:r>
            <a:r>
              <a:rPr lang="fr-FR" dirty="0"/>
              <a:t> : Check the </a:t>
            </a:r>
            <a:r>
              <a:rPr lang="fr-FR" dirty="0" err="1"/>
              <a:t>visual</a:t>
            </a:r>
            <a:r>
              <a:rPr lang="fr-FR" dirty="0"/>
              <a:t> information of </a:t>
            </a:r>
            <a:r>
              <a:rPr lang="fr-FR" dirty="0" err="1"/>
              <a:t>health</a:t>
            </a:r>
            <a:r>
              <a:rPr lang="fr-FR" dirty="0"/>
              <a:t> of the </a:t>
            </a:r>
            <a:r>
              <a:rPr lang="fr-FR" dirty="0" err="1"/>
              <a:t>fish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FP2</a:t>
            </a:r>
            <a:r>
              <a:rPr lang="fr-FR" dirty="0"/>
              <a:t> : Show the information of the aquarium for the </a:t>
            </a:r>
            <a:r>
              <a:rPr lang="fr-FR" dirty="0" err="1"/>
              <a:t>viewer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 </a:t>
            </a:r>
            <a:r>
              <a:rPr lang="fr-FR" b="1" dirty="0"/>
              <a:t>FC1</a:t>
            </a:r>
            <a:r>
              <a:rPr lang="fr-FR" dirty="0"/>
              <a:t>: Monitor the </a:t>
            </a:r>
            <a:r>
              <a:rPr lang="fr-FR" dirty="0" err="1"/>
              <a:t>level</a:t>
            </a:r>
            <a:r>
              <a:rPr lang="fr-FR" dirty="0"/>
              <a:t> of water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302406" y="2342147"/>
            <a:ext cx="2622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That </a:t>
            </a:r>
            <a:r>
              <a:rPr lang="fr-FR" b="1" u="sng" dirty="0" err="1"/>
              <a:t>Should</a:t>
            </a:r>
            <a:r>
              <a:rPr lang="fr-FR" b="1" u="sng" dirty="0"/>
              <a:t> </a:t>
            </a:r>
            <a:r>
              <a:rPr lang="fr-FR" b="1" u="sng" dirty="0" err="1"/>
              <a:t>be</a:t>
            </a:r>
            <a:r>
              <a:rPr lang="fr-FR" b="1" u="sng" dirty="0"/>
              <a:t>:</a:t>
            </a:r>
          </a:p>
          <a:p>
            <a:endParaRPr lang="fr-FR" dirty="0"/>
          </a:p>
          <a:p>
            <a:r>
              <a:rPr lang="fr-FR" dirty="0" err="1"/>
              <a:t>Entertaining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Intuitive</a:t>
            </a:r>
          </a:p>
          <a:p>
            <a:endParaRPr lang="fr-FR" dirty="0"/>
          </a:p>
          <a:p>
            <a:r>
              <a:rPr lang="fr-FR" dirty="0"/>
              <a:t>Smart interface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59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  <a:latin typeface="Arial Narrow" panose="020B0606020202030204" pitchFamily="34" charset="0"/>
              </a:rPr>
              <a:t>Figma</a:t>
            </a:r>
            <a:r>
              <a:rPr lang="fr-FR" sz="2800" b="1" u="sng" dirty="0">
                <a:solidFill>
                  <a:srgbClr val="00B050"/>
                </a:solidFill>
                <a:latin typeface="Arial Narrow" panose="020B0606020202030204" pitchFamily="34" charset="0"/>
              </a:rPr>
              <a:t> :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indent="-342900"/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Prototype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our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ideas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Simplify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the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way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between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drawing</a:t>
            </a: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and code.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indent="-342900"/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Add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code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how to </a:t>
            </a:r>
            <a:r>
              <a:rPr lang="fr-F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create</a:t>
            </a: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interface.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57" y="1580050"/>
            <a:ext cx="2374837" cy="4456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Connecteur droit avec flèche 7"/>
          <p:cNvCxnSpPr>
            <a:stCxn id="9" idx="1"/>
          </p:cNvCxnSpPr>
          <p:nvPr/>
        </p:nvCxnSpPr>
        <p:spPr>
          <a:xfrm flipH="1">
            <a:off x="6776720" y="1963505"/>
            <a:ext cx="2052320" cy="101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 : coins arrondis 8"/>
          <p:cNvSpPr/>
          <p:nvPr/>
        </p:nvSpPr>
        <p:spPr>
          <a:xfrm>
            <a:off x="8829040" y="1732449"/>
            <a:ext cx="2834640" cy="46211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Entertainment part</a:t>
            </a:r>
          </a:p>
        </p:txBody>
      </p:sp>
      <p:sp>
        <p:nvSpPr>
          <p:cNvPr id="12" name="Rectangle : coins arrondis 11"/>
          <p:cNvSpPr/>
          <p:nvPr/>
        </p:nvSpPr>
        <p:spPr>
          <a:xfrm>
            <a:off x="8829040" y="4175929"/>
            <a:ext cx="2834640" cy="629751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Main information of the Aquarium</a:t>
            </a:r>
          </a:p>
        </p:txBody>
      </p:sp>
      <p:cxnSp>
        <p:nvCxnSpPr>
          <p:cNvPr id="13" name="Connecteur droit avec flèche 12"/>
          <p:cNvCxnSpPr>
            <a:stCxn id="12" idx="1"/>
          </p:cNvCxnSpPr>
          <p:nvPr/>
        </p:nvCxnSpPr>
        <p:spPr>
          <a:xfrm flipH="1">
            <a:off x="6776720" y="4490805"/>
            <a:ext cx="2052320" cy="314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10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Android App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7049" y="1362718"/>
            <a:ext cx="1874010" cy="453190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Android Studio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E36DECE8-DC0B-40E2-A421-51D4870DC0B4}" type="slidenum">
              <a:rPr lang="fr-FR" smtClean="0"/>
              <a:t>13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839" y="560910"/>
            <a:ext cx="1416187" cy="26575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angle : coins arrondis 6"/>
          <p:cNvSpPr/>
          <p:nvPr/>
        </p:nvSpPr>
        <p:spPr>
          <a:xfrm>
            <a:off x="86029" y="1815908"/>
            <a:ext cx="4650059" cy="490996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t="5477" r="5447"/>
          <a:stretch/>
        </p:blipFill>
        <p:spPr bwMode="auto">
          <a:xfrm>
            <a:off x="1162963" y="3197453"/>
            <a:ext cx="249618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3" y="4839465"/>
            <a:ext cx="4433067" cy="76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583706" y="2172657"/>
            <a:ext cx="1654702" cy="4531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fr-FR" dirty="0">
                <a:solidFill>
                  <a:schemeClr val="tx1"/>
                </a:solidFill>
              </a:rPr>
              <a:t>CARD VIEW</a:t>
            </a:r>
          </a:p>
        </p:txBody>
      </p:sp>
      <p:sp>
        <p:nvSpPr>
          <p:cNvPr id="13" name="Rectangle : coins arrondis 12"/>
          <p:cNvSpPr/>
          <p:nvPr/>
        </p:nvSpPr>
        <p:spPr>
          <a:xfrm>
            <a:off x="5300020" y="1815908"/>
            <a:ext cx="4650059" cy="490996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6468624" y="2172657"/>
            <a:ext cx="2312849" cy="5816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fr-FR" dirty="0">
                <a:solidFill>
                  <a:schemeClr val="tx1"/>
                </a:solidFill>
              </a:rPr>
              <a:t>CONNECTIVITY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331" y="3919908"/>
            <a:ext cx="4409433" cy="7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Data collection and </a:t>
            </a:r>
            <a:r>
              <a:rPr lang="fr-FR" b="1" u="sng" dirty="0" err="1">
                <a:solidFill>
                  <a:schemeClr val="tx1"/>
                </a:solidFill>
              </a:rPr>
              <a:t>linking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tx1"/>
                </a:solidFill>
              </a:rPr>
              <a:t>Rest</a:t>
            </a:r>
            <a:r>
              <a:rPr lang="fr-FR" dirty="0">
                <a:solidFill>
                  <a:schemeClr val="tx1"/>
                </a:solidFill>
              </a:rPr>
              <a:t>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26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5609" y="158840"/>
            <a:ext cx="10353762" cy="97045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Project perspective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974743"/>
            <a:ext cx="10353762" cy="5657876"/>
          </a:xfrm>
        </p:spPr>
        <p:txBody>
          <a:bodyPr/>
          <a:lstStyle/>
          <a:p>
            <a:pPr>
              <a:buFontTx/>
              <a:buChar char="-"/>
            </a:pPr>
            <a:r>
              <a:rPr lang="fr-FR" u="sng" dirty="0" err="1">
                <a:solidFill>
                  <a:srgbClr val="00B050"/>
                </a:solidFill>
              </a:rPr>
              <a:t>Planned</a:t>
            </a:r>
            <a:r>
              <a:rPr lang="fr-FR" u="sng" dirty="0">
                <a:solidFill>
                  <a:srgbClr val="00B050"/>
                </a:solidFill>
              </a:rPr>
              <a:t> additions</a:t>
            </a: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fr-FR" u="sng" dirty="0">
                <a:solidFill>
                  <a:srgbClr val="00B050"/>
                </a:solidFill>
              </a:rPr>
              <a:t>Challenges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6388" t="10250" r="3633" b="5452"/>
          <a:stretch/>
        </p:blipFill>
        <p:spPr>
          <a:xfrm>
            <a:off x="1325492" y="1324498"/>
            <a:ext cx="4765184" cy="26015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25492" y="3926031"/>
            <a:ext cx="476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How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the Python code for the </a:t>
            </a:r>
            <a:r>
              <a:rPr lang="fr-FR" dirty="0" err="1"/>
              <a:t>sensors</a:t>
            </a:r>
            <a:r>
              <a:rPr lang="fr-FR" dirty="0"/>
              <a:t>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98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716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182880"/>
            <a:ext cx="10353762" cy="970450"/>
          </a:xfrm>
        </p:spPr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for </a:t>
            </a:r>
            <a:r>
              <a:rPr lang="fr-FR" dirty="0" err="1"/>
              <a:t>listening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3597" y="5623560"/>
            <a:ext cx="10734157" cy="838201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fr-FR" sz="4000" dirty="0"/>
              <a:t>And </a:t>
            </a:r>
            <a:r>
              <a:rPr lang="fr-FR" sz="4000" dirty="0" err="1"/>
              <a:t>see</a:t>
            </a:r>
            <a:r>
              <a:rPr lang="fr-FR" sz="4000" dirty="0"/>
              <a:t> </a:t>
            </a:r>
            <a:r>
              <a:rPr lang="fr-FR" sz="4000" dirty="0" err="1"/>
              <a:t>you</a:t>
            </a:r>
            <a:r>
              <a:rPr lang="fr-FR" sz="4000" dirty="0"/>
              <a:t> in </a:t>
            </a:r>
            <a:r>
              <a:rPr lang="fr-FR" sz="4000" dirty="0" err="1"/>
              <a:t>september</a:t>
            </a:r>
            <a:r>
              <a:rPr lang="fr-FR" sz="4000" dirty="0"/>
              <a:t>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75" y="1492970"/>
            <a:ext cx="6096000" cy="394335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76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720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chemeClr val="tx1"/>
                </a:solidFill>
              </a:rPr>
              <a:t>Introduction and </a:t>
            </a:r>
            <a:r>
              <a:rPr lang="fr-FR" b="1" u="sng" dirty="0" err="1">
                <a:solidFill>
                  <a:schemeClr val="tx1"/>
                </a:solidFill>
              </a:rPr>
              <a:t>context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65720" y="1199918"/>
            <a:ext cx="4373880" cy="5059679"/>
          </a:xfrm>
        </p:spPr>
        <p:txBody>
          <a:bodyPr/>
          <a:lstStyle/>
          <a:p>
            <a:r>
              <a:rPr lang="fr-FR" dirty="0" err="1"/>
              <a:t>Aim</a:t>
            </a:r>
            <a:r>
              <a:rPr lang="fr-FR" dirty="0"/>
              <a:t> of the </a:t>
            </a:r>
            <a:r>
              <a:rPr lang="fr-FR" dirty="0" err="1"/>
              <a:t>project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Working</a:t>
            </a:r>
            <a:r>
              <a:rPr lang="fr-FR" dirty="0"/>
              <a:t> on a </a:t>
            </a:r>
            <a:r>
              <a:rPr lang="fr-FR" dirty="0" err="1"/>
              <a:t>seawater</a:t>
            </a:r>
            <a:r>
              <a:rPr lang="fr-FR" dirty="0"/>
              <a:t> aquarium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fishes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918"/>
            <a:ext cx="7456769" cy="505967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92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7720"/>
          </a:xfrm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chemeClr val="tx1"/>
                </a:solidFill>
              </a:rPr>
              <a:t>Introduction </a:t>
            </a:r>
            <a:r>
              <a:rPr lang="fr-FR" b="1" u="sng">
                <a:solidFill>
                  <a:schemeClr val="tx1"/>
                </a:solidFill>
              </a:rPr>
              <a:t>and </a:t>
            </a:r>
            <a:r>
              <a:rPr lang="fr-FR" b="1" u="sng" dirty="0" err="1">
                <a:solidFill>
                  <a:schemeClr val="tx1"/>
                </a:solidFill>
              </a:rPr>
              <a:t>context</a:t>
            </a:r>
            <a:endParaRPr lang="fr-FR" b="1" u="sng" dirty="0">
              <a:solidFill>
                <a:schemeClr val="tx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3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80394"/>
              </p:ext>
            </p:extLst>
          </p:nvPr>
        </p:nvGraphicFramePr>
        <p:xfrm>
          <a:off x="0" y="3641516"/>
          <a:ext cx="9296400" cy="316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897">
                  <a:extLst>
                    <a:ext uri="{9D8B030D-6E8A-4147-A177-3AD203B41FA5}">
                      <a16:colId xmlns:a16="http://schemas.microsoft.com/office/drawing/2014/main" val="2630061404"/>
                    </a:ext>
                  </a:extLst>
                </a:gridCol>
                <a:gridCol w="8373503">
                  <a:extLst>
                    <a:ext uri="{9D8B030D-6E8A-4147-A177-3AD203B41FA5}">
                      <a16:colId xmlns:a16="http://schemas.microsoft.com/office/drawing/2014/main" val="1595249293"/>
                    </a:ext>
                  </a:extLst>
                </a:gridCol>
              </a:tblGrid>
              <a:tr h="36978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Fonctions</a:t>
                      </a:r>
                      <a:r>
                        <a:rPr lang="fr-FR" baseline="0" dirty="0"/>
                        <a:t> de services principales et de contraintes de l’aquarium ou bassin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591651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Check the </a:t>
                      </a:r>
                      <a:r>
                        <a:rPr lang="fr-FR" dirty="0" err="1"/>
                        <a:t>visual</a:t>
                      </a:r>
                      <a:r>
                        <a:rPr lang="fr-FR" dirty="0"/>
                        <a:t> information the </a:t>
                      </a:r>
                      <a:r>
                        <a:rPr lang="fr-FR" dirty="0" err="1"/>
                        <a:t>fish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health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233010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Show the information of the aquarium for the </a:t>
                      </a:r>
                      <a:r>
                        <a:rPr lang="fr-FR" dirty="0" err="1"/>
                        <a:t>viewer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15807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Monitor the </a:t>
                      </a:r>
                      <a:r>
                        <a:rPr lang="fr-FR" dirty="0" err="1"/>
                        <a:t>level</a:t>
                      </a:r>
                      <a:r>
                        <a:rPr lang="fr-FR" dirty="0"/>
                        <a:t> of water.</a:t>
                      </a:r>
                      <a:endParaRPr lang="fr-F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16107"/>
                  </a:ext>
                </a:extLst>
              </a:tr>
              <a:tr h="589236">
                <a:tc>
                  <a:txBody>
                    <a:bodyPr/>
                    <a:lstStyle/>
                    <a:p>
                      <a:r>
                        <a:rPr lang="fr-FR" dirty="0"/>
                        <a:t>FC2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Respect</a:t>
                      </a:r>
                      <a:r>
                        <a:rPr lang="fr-FR" baseline="0" dirty="0"/>
                        <a:t> the </a:t>
                      </a:r>
                      <a:r>
                        <a:rPr lang="fr-FR" baseline="0" dirty="0" err="1"/>
                        <a:t>aquatic</a:t>
                      </a:r>
                      <a:r>
                        <a:rPr lang="fr-FR" baseline="0" dirty="0"/>
                        <a:t> bassin and user data </a:t>
                      </a:r>
                      <a:r>
                        <a:rPr lang="fr-FR" baseline="0" dirty="0" err="1"/>
                        <a:t>norms</a:t>
                      </a:r>
                      <a:r>
                        <a:rPr lang="fr-FR" baseline="0" dirty="0"/>
                        <a:t>.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66208"/>
                  </a:ext>
                </a:extLst>
              </a:tr>
              <a:tr h="336706">
                <a:tc>
                  <a:txBody>
                    <a:bodyPr/>
                    <a:lstStyle/>
                    <a:p>
                      <a:r>
                        <a:rPr lang="fr-FR" dirty="0"/>
                        <a:t>FC5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Use</a:t>
                      </a:r>
                      <a:r>
                        <a:rPr lang="fr-FR" baseline="0" dirty="0"/>
                        <a:t> the </a:t>
                      </a:r>
                      <a:r>
                        <a:rPr lang="fr-FR" baseline="0" dirty="0" err="1"/>
                        <a:t>energy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available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380562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adjust the water temperature around a reference value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939850"/>
                  </a:ext>
                </a:extLst>
              </a:tr>
              <a:tr h="369781">
                <a:tc>
                  <a:txBody>
                    <a:bodyPr/>
                    <a:lstStyle/>
                    <a:p>
                      <a:r>
                        <a:rPr lang="fr-FR" dirty="0"/>
                        <a:t>FC4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adjust the lighting in</a:t>
                      </a:r>
                      <a:r>
                        <a:rPr lang="en-US" baseline="0" dirty="0"/>
                        <a:t> function of</a:t>
                      </a:r>
                      <a:r>
                        <a:rPr lang="en-US" dirty="0"/>
                        <a:t> the outside brightness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75901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4672361" y="1326995"/>
            <a:ext cx="3088888" cy="1438507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Aquarium or Bassin</a:t>
            </a:r>
          </a:p>
        </p:txBody>
      </p:sp>
      <p:sp>
        <p:nvSpPr>
          <p:cNvPr id="9" name="Ellipse 8"/>
          <p:cNvSpPr/>
          <p:nvPr/>
        </p:nvSpPr>
        <p:spPr>
          <a:xfrm>
            <a:off x="6714894" y="677834"/>
            <a:ext cx="1672682" cy="7359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Viewer</a:t>
            </a:r>
          </a:p>
        </p:txBody>
      </p:sp>
      <p:sp>
        <p:nvSpPr>
          <p:cNvPr id="10" name="Ellipse 9"/>
          <p:cNvSpPr/>
          <p:nvPr/>
        </p:nvSpPr>
        <p:spPr>
          <a:xfrm>
            <a:off x="8170563" y="1110509"/>
            <a:ext cx="1672682" cy="73598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Fish</a:t>
            </a:r>
          </a:p>
        </p:txBody>
      </p:sp>
      <p:sp>
        <p:nvSpPr>
          <p:cNvPr id="11" name="Ellipse 10"/>
          <p:cNvSpPr/>
          <p:nvPr/>
        </p:nvSpPr>
        <p:spPr>
          <a:xfrm>
            <a:off x="8725079" y="1942642"/>
            <a:ext cx="1672682" cy="7359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</a:t>
            </a:r>
          </a:p>
        </p:txBody>
      </p:sp>
      <p:sp>
        <p:nvSpPr>
          <p:cNvPr id="12" name="Ellipse 11"/>
          <p:cNvSpPr/>
          <p:nvPr/>
        </p:nvSpPr>
        <p:spPr>
          <a:xfrm>
            <a:off x="7397866" y="2711787"/>
            <a:ext cx="2073018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Temperature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5449229" y="2839208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Lights</a:t>
            </a:r>
          </a:p>
        </p:txBody>
      </p:sp>
      <p:sp>
        <p:nvSpPr>
          <p:cNvPr id="14" name="Ellipse 13"/>
          <p:cNvSpPr/>
          <p:nvPr/>
        </p:nvSpPr>
        <p:spPr>
          <a:xfrm>
            <a:off x="3475485" y="2723575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Energie</a:t>
            </a:r>
          </a:p>
        </p:txBody>
      </p:sp>
      <p:sp>
        <p:nvSpPr>
          <p:cNvPr id="15" name="Ellipse 14"/>
          <p:cNvSpPr/>
          <p:nvPr/>
        </p:nvSpPr>
        <p:spPr>
          <a:xfrm>
            <a:off x="2326553" y="2030426"/>
            <a:ext cx="1672682" cy="73598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17" name="Ellipse 16"/>
          <p:cNvSpPr/>
          <p:nvPr/>
        </p:nvSpPr>
        <p:spPr>
          <a:xfrm>
            <a:off x="2243137" y="1154412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Norm</a:t>
            </a:r>
            <a:endParaRPr lang="fr-FR" dirty="0"/>
          </a:p>
        </p:txBody>
      </p:sp>
      <p:sp>
        <p:nvSpPr>
          <p:cNvPr id="18" name="Ellipse 17"/>
          <p:cNvSpPr/>
          <p:nvPr/>
        </p:nvSpPr>
        <p:spPr>
          <a:xfrm>
            <a:off x="3776547" y="725804"/>
            <a:ext cx="1672682" cy="735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Level</a:t>
            </a:r>
            <a:r>
              <a:rPr lang="fr-FR" dirty="0"/>
              <a:t> of water</a:t>
            </a:r>
          </a:p>
        </p:txBody>
      </p:sp>
      <p:sp>
        <p:nvSpPr>
          <p:cNvPr id="20" name="Forme libre : forme 19"/>
          <p:cNvSpPr/>
          <p:nvPr/>
        </p:nvSpPr>
        <p:spPr>
          <a:xfrm>
            <a:off x="3992137" y="1835773"/>
            <a:ext cx="4732942" cy="539437"/>
          </a:xfrm>
          <a:custGeom>
            <a:avLst/>
            <a:gdLst>
              <a:gd name="connsiteX0" fmla="*/ 0 w 2676292"/>
              <a:gd name="connsiteY0" fmla="*/ 1237786 h 1237786"/>
              <a:gd name="connsiteX1" fmla="*/ 1873404 w 2676292"/>
              <a:gd name="connsiteY1" fmla="*/ 602166 h 1237786"/>
              <a:gd name="connsiteX2" fmla="*/ 2676292 w 2676292"/>
              <a:gd name="connsiteY2" fmla="*/ 0 h 1237786"/>
              <a:gd name="connsiteX3" fmla="*/ 2676292 w 2676292"/>
              <a:gd name="connsiteY3" fmla="*/ 0 h 123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292" h="1237786">
                <a:moveTo>
                  <a:pt x="0" y="1237786"/>
                </a:moveTo>
                <a:cubicBezTo>
                  <a:pt x="713677" y="1023125"/>
                  <a:pt x="1427355" y="808464"/>
                  <a:pt x="1873404" y="602166"/>
                </a:cubicBezTo>
                <a:cubicBezTo>
                  <a:pt x="2319453" y="395868"/>
                  <a:pt x="2676292" y="0"/>
                  <a:pt x="2676292" y="0"/>
                </a:cubicBezTo>
                <a:lnTo>
                  <a:pt x="2676292" y="0"/>
                </a:ln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 : forme 20"/>
          <p:cNvSpPr/>
          <p:nvPr/>
        </p:nvSpPr>
        <p:spPr>
          <a:xfrm>
            <a:off x="7605132" y="1459006"/>
            <a:ext cx="1126273" cy="938505"/>
          </a:xfrm>
          <a:custGeom>
            <a:avLst/>
            <a:gdLst>
              <a:gd name="connsiteX0" fmla="*/ 1955305 w 1955305"/>
              <a:gd name="connsiteY0" fmla="*/ 1128592 h 1128592"/>
              <a:gd name="connsiteX1" fmla="*/ 494495 w 1955305"/>
              <a:gd name="connsiteY1" fmla="*/ 571031 h 1128592"/>
              <a:gd name="connsiteX2" fmla="*/ 37295 w 1955305"/>
              <a:gd name="connsiteY2" fmla="*/ 46924 h 1128592"/>
              <a:gd name="connsiteX3" fmla="*/ 59598 w 1955305"/>
              <a:gd name="connsiteY3" fmla="*/ 58075 h 11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305" h="1128592">
                <a:moveTo>
                  <a:pt x="1955305" y="1128592"/>
                </a:moveTo>
                <a:cubicBezTo>
                  <a:pt x="1384734" y="939950"/>
                  <a:pt x="814163" y="751309"/>
                  <a:pt x="494495" y="571031"/>
                </a:cubicBezTo>
                <a:cubicBezTo>
                  <a:pt x="174827" y="390753"/>
                  <a:pt x="109778" y="132417"/>
                  <a:pt x="37295" y="46924"/>
                </a:cubicBezTo>
                <a:cubicBezTo>
                  <a:pt x="-35188" y="-38569"/>
                  <a:pt x="12205" y="9753"/>
                  <a:pt x="59598" y="58075"/>
                </a:cubicBez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>
            <a:stCxn id="17" idx="6"/>
          </p:cNvCxnSpPr>
          <p:nvPr/>
        </p:nvCxnSpPr>
        <p:spPr>
          <a:xfrm>
            <a:off x="3915819" y="1522403"/>
            <a:ext cx="839958" cy="28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8" idx="5"/>
            <a:endCxn id="18" idx="5"/>
          </p:cNvCxnSpPr>
          <p:nvPr/>
        </p:nvCxnSpPr>
        <p:spPr>
          <a:xfrm>
            <a:off x="5204270" y="13540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8" idx="4"/>
          </p:cNvCxnSpPr>
          <p:nvPr/>
        </p:nvCxnSpPr>
        <p:spPr>
          <a:xfrm>
            <a:off x="4612888" y="1461785"/>
            <a:ext cx="357909" cy="19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0" idx="0"/>
          </p:cNvCxnSpPr>
          <p:nvPr/>
        </p:nvCxnSpPr>
        <p:spPr>
          <a:xfrm flipV="1">
            <a:off x="3992137" y="2336894"/>
            <a:ext cx="763640" cy="38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7"/>
          </p:cNvCxnSpPr>
          <p:nvPr/>
        </p:nvCxnSpPr>
        <p:spPr>
          <a:xfrm flipV="1">
            <a:off x="4903208" y="2688580"/>
            <a:ext cx="546021" cy="14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3" idx="0"/>
          </p:cNvCxnSpPr>
          <p:nvPr/>
        </p:nvCxnSpPr>
        <p:spPr>
          <a:xfrm flipV="1">
            <a:off x="6285570" y="2749198"/>
            <a:ext cx="3617" cy="9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2" idx="1"/>
            <a:endCxn id="8" idx="5"/>
          </p:cNvCxnSpPr>
          <p:nvPr/>
        </p:nvCxnSpPr>
        <p:spPr>
          <a:xfrm flipH="1" flipV="1">
            <a:off x="7308892" y="2554838"/>
            <a:ext cx="392560" cy="26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1" idx="2"/>
          </p:cNvCxnSpPr>
          <p:nvPr/>
        </p:nvCxnSpPr>
        <p:spPr>
          <a:xfrm flipH="1" flipV="1">
            <a:off x="7761249" y="2269166"/>
            <a:ext cx="963830" cy="4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0" idx="2"/>
          </p:cNvCxnSpPr>
          <p:nvPr/>
        </p:nvCxnSpPr>
        <p:spPr>
          <a:xfrm flipH="1">
            <a:off x="7701452" y="1478500"/>
            <a:ext cx="469111" cy="303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9" idx="3"/>
          </p:cNvCxnSpPr>
          <p:nvPr/>
        </p:nvCxnSpPr>
        <p:spPr>
          <a:xfrm flipH="1">
            <a:off x="6854166" y="1306033"/>
            <a:ext cx="105687" cy="113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1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9119" y="296979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9119" y="1636761"/>
            <a:ext cx="2330003" cy="604636"/>
          </a:xfrm>
        </p:spPr>
        <p:txBody>
          <a:bodyPr/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Raspberry</a:t>
            </a:r>
            <a:r>
              <a:rPr lang="fr-FR" sz="2800" b="1" u="sng" dirty="0">
                <a:solidFill>
                  <a:srgbClr val="00B050"/>
                </a:solidFill>
              </a:rPr>
              <a:t> Pi </a:t>
            </a: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7" y="2921706"/>
            <a:ext cx="3710379" cy="24067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85995" y="5143772"/>
            <a:ext cx="268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Raspberry</a:t>
            </a:r>
            <a:r>
              <a:rPr lang="fr-FR" dirty="0"/>
              <a:t> Pi 4 model B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2607" t="16337" r="13777" b="13428"/>
          <a:stretch/>
        </p:blipFill>
        <p:spPr>
          <a:xfrm>
            <a:off x="7261041" y="2291084"/>
            <a:ext cx="2883384" cy="36679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261041" y="5959060"/>
            <a:ext cx="288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Camera module B01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40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9411" y="0"/>
            <a:ext cx="10515600" cy="1325563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9411" y="1325563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11" y="2957147"/>
            <a:ext cx="2710012" cy="188076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09411" y="4837913"/>
            <a:ext cx="271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DS18B20 </a:t>
            </a:r>
            <a:r>
              <a:rPr lang="fr-FR" dirty="0" err="1"/>
              <a:t>sensor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52" y="1122317"/>
            <a:ext cx="7090893" cy="480029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62152" y="5948258"/>
            <a:ext cx="709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The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(made on </a:t>
            </a:r>
            <a:r>
              <a:rPr lang="fr-FR" dirty="0" err="1"/>
              <a:t>Fritzing</a:t>
            </a:r>
            <a:r>
              <a:rPr lang="fr-FR" dirty="0"/>
              <a:t>)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52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6" y="1309580"/>
            <a:ext cx="6271497" cy="42540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3812" t="15854" r="2447"/>
          <a:stretch/>
        </p:blipFill>
        <p:spPr>
          <a:xfrm>
            <a:off x="7186411" y="970450"/>
            <a:ext cx="3862205" cy="517460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742169" y="6299518"/>
            <a:ext cx="667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The </a:t>
            </a:r>
            <a:r>
              <a:rPr lang="fr-FR" dirty="0" err="1"/>
              <a:t>set-up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test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78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00916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14550" y="749590"/>
            <a:ext cx="2177135" cy="559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u="sng" dirty="0" err="1">
                <a:solidFill>
                  <a:srgbClr val="00B050"/>
                </a:solidFill>
              </a:rPr>
              <a:t>Temperature</a:t>
            </a:r>
            <a:endParaRPr lang="fr-FR" sz="2800" b="1" u="sng" dirty="0">
              <a:solidFill>
                <a:srgbClr val="00B0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39" y="1309580"/>
            <a:ext cx="8448916" cy="494955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53339" y="6259132"/>
            <a:ext cx="844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Python code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saves</a:t>
            </a:r>
            <a:r>
              <a:rPr lang="fr-FR" dirty="0"/>
              <a:t> the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30min in a </a:t>
            </a:r>
            <a:r>
              <a:rPr lang="fr-FR" dirty="0" err="1"/>
              <a:t>text</a:t>
            </a:r>
            <a:r>
              <a:rPr lang="fr-FR" dirty="0"/>
              <a:t> file 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52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6418" y="873963"/>
            <a:ext cx="2481734" cy="896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b="1" u="sng" dirty="0" err="1">
                <a:solidFill>
                  <a:srgbClr val="00B050"/>
                </a:solidFill>
              </a:rPr>
              <a:t>Brightness</a:t>
            </a:r>
            <a:r>
              <a:rPr lang="fr-FR" sz="2800" dirty="0">
                <a:solidFill>
                  <a:srgbClr val="00B050"/>
                </a:solidFill>
              </a:rPr>
              <a:t>	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7301"/>
          <a:stretch/>
        </p:blipFill>
        <p:spPr>
          <a:xfrm>
            <a:off x="244699" y="2140282"/>
            <a:ext cx="4061337" cy="23658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5219"/>
          <a:stretch/>
        </p:blipFill>
        <p:spPr>
          <a:xfrm>
            <a:off x="4572001" y="970450"/>
            <a:ext cx="7109172" cy="52978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4699" y="4506146"/>
            <a:ext cx="406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Light </a:t>
            </a:r>
            <a:r>
              <a:rPr lang="fr-FR" dirty="0" err="1"/>
              <a:t>sensor</a:t>
            </a:r>
            <a:r>
              <a:rPr lang="fr-FR" dirty="0"/>
              <a:t> module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572001" y="6268310"/>
            <a:ext cx="71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Brightness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Python code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89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Completed</a:t>
            </a:r>
            <a:r>
              <a:rPr lang="fr-FR" b="1" u="sng" dirty="0">
                <a:solidFill>
                  <a:schemeClr val="tx1"/>
                </a:solidFill>
              </a:rPr>
              <a:t> </a:t>
            </a:r>
            <a:r>
              <a:rPr lang="fr-FR" b="1" u="sng" dirty="0" err="1">
                <a:solidFill>
                  <a:schemeClr val="tx1"/>
                </a:solidFill>
              </a:rPr>
              <a:t>work</a:t>
            </a:r>
            <a:r>
              <a:rPr lang="fr-FR" b="1" u="sng" dirty="0">
                <a:solidFill>
                  <a:schemeClr val="tx1"/>
                </a:solidFill>
              </a:rPr>
              <a:t> - Image Recognition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</a:rPr>
              <a:t>Initial </a:t>
            </a:r>
            <a:r>
              <a:rPr lang="fr-FR" dirty="0" err="1">
                <a:solidFill>
                  <a:schemeClr val="tx1"/>
                </a:solidFill>
              </a:rPr>
              <a:t>Idea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ECE8-DC0B-40E2-A421-51D4870DC0B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544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582</TotalTime>
  <Words>359</Words>
  <Application>Microsoft Office PowerPoint</Application>
  <PresentationFormat>Grand écran</PresentationFormat>
  <Paragraphs>124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 Narrow</vt:lpstr>
      <vt:lpstr>Calibri</vt:lpstr>
      <vt:lpstr>Calisto MT</vt:lpstr>
      <vt:lpstr>Trebuchet MS</vt:lpstr>
      <vt:lpstr>Wingdings 2</vt:lpstr>
      <vt:lpstr>Ardoise</vt:lpstr>
      <vt:lpstr>4th Year IoT Project Aquarium Monitoring System: HCFF </vt:lpstr>
      <vt:lpstr>Introduction and context</vt:lpstr>
      <vt:lpstr>Introduction and context</vt:lpstr>
      <vt:lpstr>Completed work - Hardware</vt:lpstr>
      <vt:lpstr>Completed work - Hardware</vt:lpstr>
      <vt:lpstr>Completed work - Hardware</vt:lpstr>
      <vt:lpstr>Completed work - Hardware</vt:lpstr>
      <vt:lpstr>Completed work - Hardware</vt:lpstr>
      <vt:lpstr>Completed work - Image Recognition</vt:lpstr>
      <vt:lpstr>Completed work - Image Recognition</vt:lpstr>
      <vt:lpstr>Completed work - Android App</vt:lpstr>
      <vt:lpstr>Completed work - Android App</vt:lpstr>
      <vt:lpstr>Completed work - Android App</vt:lpstr>
      <vt:lpstr>Completed work - Data collection and linking</vt:lpstr>
      <vt:lpstr>Project perspective</vt:lpstr>
      <vt:lpstr>Conclusion</vt:lpstr>
      <vt:lpstr>Thanks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Year IoT Project Aquarium Monitoring System: HCFF</dc:title>
  <dc:creator>Olivier</dc:creator>
  <cp:lastModifiedBy>JULIEN ROSE</cp:lastModifiedBy>
  <cp:revision>37</cp:revision>
  <dcterms:created xsi:type="dcterms:W3CDTF">2020-06-19T12:52:28Z</dcterms:created>
  <dcterms:modified xsi:type="dcterms:W3CDTF">2020-06-30T15:15:29Z</dcterms:modified>
</cp:coreProperties>
</file>